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59"/>
    <a:srgbClr val="89898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946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9" d="100"/>
          <a:sy n="119" d="100"/>
        </p:scale>
        <p:origin x="-4072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0C1D9-A7BA-D248-9DF7-CA6F365DE1AD}" type="datetimeFigureOut">
              <a:rPr lang="fr-FR" smtClean="0"/>
              <a:t>28/04/2023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C10B4-05DE-B643-9D68-47882E3388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8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008813" cy="2160000"/>
          </a:xfrm>
          <a:prstGeom prst="rect">
            <a:avLst/>
          </a:prstGeom>
        </p:spPr>
      </p:pic>
      <p:sp>
        <p:nvSpPr>
          <p:cNvPr id="22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0C274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002D59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422942" y="459551"/>
            <a:ext cx="721058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6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6621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233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20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007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8313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053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28/04/2023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28/04/2023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61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28/04/2023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23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950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541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41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8000"/>
            <a:ext cx="1670338" cy="900000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7128000" y="216000"/>
            <a:ext cx="18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EB6A17-D7A4-3049-9C0B-80302430D2B0}" type="datetimeFigureOut">
              <a:rPr lang="fr-FR" sz="1200" smtClean="0">
                <a:solidFill>
                  <a:srgbClr val="898989"/>
                </a:solidFill>
              </a:rPr>
              <a:pPr/>
              <a:t>28/04/2023</a:t>
            </a:fld>
            <a:endParaRPr lang="fr-FR" sz="1200" dirty="0">
              <a:solidFill>
                <a:srgbClr val="898989"/>
              </a:solidFill>
            </a:endParaRPr>
          </a:p>
          <a:p>
            <a:fld id="{2E794143-8163-F543-A4DC-FC997488DC9F}" type="slidenum">
              <a:rPr lang="fr-FR" sz="1200" b="1" smtClean="0">
                <a:solidFill>
                  <a:srgbClr val="898989"/>
                </a:solidFill>
              </a:rPr>
              <a:pPr/>
              <a:t>‹N°›</a:t>
            </a:fld>
            <a:endParaRPr lang="fr-FR" sz="1200" b="1" dirty="0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0C274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649500"/>
            <a:ext cx="806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spc="-50" dirty="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en-GB" sz="12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1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|</a:t>
            </a:r>
            <a:r>
              <a:rPr lang="fr-FR" sz="12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200" b="1" kern="1200" spc="-50" dirty="0">
                <a:solidFill>
                  <a:srgbClr val="002D59"/>
                </a:solidFill>
                <a:effectLst/>
                <a:latin typeface="Arial"/>
                <a:ea typeface="ＭＳ Ｐゴシック" charset="0"/>
                <a:cs typeface="Arial"/>
              </a:rPr>
              <a:t>SPW Économie, Emploi, Recherche</a:t>
            </a:r>
            <a:r>
              <a:rPr lang="en-GB" sz="1200" b="1" spc="-50" dirty="0">
                <a:solidFill>
                  <a:srgbClr val="002D59"/>
                </a:solidFill>
                <a:effectLst/>
                <a:latin typeface="Arial"/>
                <a:cs typeface="Arial"/>
              </a:rPr>
              <a:t>   </a:t>
            </a:r>
            <a:endParaRPr lang="fr-FR" sz="1200" b="1" spc="-50" dirty="0">
              <a:solidFill>
                <a:srgbClr val="002D5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002D5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EIC Accelerator Plug-In </a:t>
            </a:r>
            <a:br>
              <a:rPr lang="en-GB" dirty="0"/>
            </a:br>
            <a:r>
              <a:rPr lang="en-GB" dirty="0"/>
              <a:t>Pilot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3027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/>
              <a:t>COMMERCIALISATION AND MARKETING STRATEGY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plan to reach your customers and to enter the market? </a:t>
            </a:r>
          </a:p>
          <a:p>
            <a:r>
              <a:rPr lang="en-US" dirty="0"/>
              <a:t>Give approximate time to market deployment and provide proof of early market traction, if possible.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13985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4E720D-2338-FCBB-167A-B541A376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FINANCIAL PROJECTIONS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B3F5BA-F39B-FE88-D653-EC2C9903C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your sales, clients and investment (i.e. VC, PE, etc.) projections? </a:t>
            </a:r>
          </a:p>
          <a:p>
            <a:r>
              <a:rPr lang="en-US" dirty="0"/>
              <a:t>What will you do with the money received? </a:t>
            </a:r>
          </a:p>
          <a:p>
            <a:r>
              <a:rPr lang="en-US" dirty="0"/>
              <a:t>Provide details on the level and nature of investments attracted to date and how EU funds will contribute to the project.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32678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B35AE5-0CBA-F9B2-E199-C3B093154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TEAM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CBAF49-0519-3D17-1F75-3981888FD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are the key team members and other relevant players (i.e. partners)? </a:t>
            </a:r>
          </a:p>
          <a:p>
            <a:r>
              <a:rPr lang="en-US" dirty="0"/>
              <a:t>Convince that the team has the determination, forcefulness and expertise to achieve the commercial success of the innovation. </a:t>
            </a:r>
          </a:p>
          <a:p>
            <a:r>
              <a:rPr lang="en-US" dirty="0"/>
              <a:t>Highlight previous commercial successes achieved by the team.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58360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74D73F-84BF-393E-DCEB-45D5524D6830}"/>
              </a:ext>
            </a:extLst>
          </p:cNvPr>
          <p:cNvSpPr txBox="1"/>
          <p:nvPr/>
        </p:nvSpPr>
        <p:spPr>
          <a:xfrm>
            <a:off x="587827" y="489978"/>
            <a:ext cx="7801429" cy="2206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GB" sz="2800" i="1" dirty="0"/>
              <a:t>Slide deck – EIC Accelerator step 1</a:t>
            </a:r>
            <a:br>
              <a:rPr lang="en-GB" sz="2800" i="1" dirty="0"/>
            </a:br>
            <a:r>
              <a:rPr lang="en-GB" sz="2800" i="1" dirty="0"/>
              <a:t>(Based on slide deck EIC interview phase)</a:t>
            </a:r>
            <a:br>
              <a:rPr lang="en-GB" sz="2800" i="1" dirty="0"/>
            </a:br>
            <a:br>
              <a:rPr lang="en-GB" sz="2800" i="1" dirty="0"/>
            </a:b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358863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COMPANY PURPOSE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mission? </a:t>
            </a:r>
          </a:p>
          <a:p>
            <a:r>
              <a:rPr lang="en-US" dirty="0"/>
              <a:t>Describe the company and what you do in one sentence. </a:t>
            </a:r>
            <a:endParaRPr lang="en-GB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647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PROBLEM &amp; SOLUTION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customers’ pain? </a:t>
            </a:r>
          </a:p>
          <a:p>
            <a:r>
              <a:rPr lang="en-US" dirty="0"/>
              <a:t>Is there currently a problem/unmet market need? </a:t>
            </a:r>
          </a:p>
          <a:p>
            <a:r>
              <a:rPr lang="en-US" dirty="0"/>
              <a:t>Tell a short story about how your innovation is unique in alleviating this pain or fulfilling customers' needs. </a:t>
            </a:r>
            <a:endParaRPr lang="en-GB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9133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VALUE PROPOSITION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your customers value your offering? </a:t>
            </a:r>
          </a:p>
          <a:p>
            <a:r>
              <a:rPr lang="en-US" dirty="0"/>
              <a:t>Define and assess the concrete benefits a customer gets from using your products or services.</a:t>
            </a:r>
            <a:endParaRPr lang="nl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59949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MARKET OPPORTUNITY &amp; RISKS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market creating potential? </a:t>
            </a:r>
          </a:p>
          <a:p>
            <a:r>
              <a:rPr lang="en-US" dirty="0"/>
              <a:t>Give a prediction of the size of the target market and the share you intend to capture. </a:t>
            </a:r>
          </a:p>
          <a:p>
            <a:r>
              <a:rPr lang="en-US" dirty="0"/>
              <a:t>Explain how your product will transform the market. </a:t>
            </a:r>
          </a:p>
          <a:p>
            <a:r>
              <a:rPr lang="en-US" dirty="0"/>
              <a:t>List the main risks related to your innovation and how you deal with them. </a:t>
            </a:r>
            <a:endParaRPr lang="nl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467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/>
              <a:t>BROADER SOCIETAL OR ECONOMIC IMPACT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Will the innovation achieve positive broader societal, economic, environmental or climate impacts? If yes, which impacts?</a:t>
            </a:r>
            <a:endParaRPr lang="en-US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26530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COMPETITION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9263" lvl="1" indent="-268288">
              <a:buFont typeface="Arial" panose="020B0604020202020204" pitchFamily="34" charset="0"/>
              <a:buChar char="•"/>
            </a:pPr>
            <a:r>
              <a:rPr lang="en-US" sz="2400" dirty="0"/>
              <a:t>Who is the competition and where are you? </a:t>
            </a:r>
          </a:p>
          <a:p>
            <a:pPr marL="449263" lvl="1" indent="-268288">
              <a:buFont typeface="Arial" panose="020B0604020202020204" pitchFamily="34" charset="0"/>
              <a:buChar char="•"/>
            </a:pPr>
            <a:r>
              <a:rPr lang="en-US" sz="2400" dirty="0"/>
              <a:t>Show how you will overtake the competition. </a:t>
            </a:r>
            <a:endParaRPr lang="nl-BE" sz="2400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504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72172-438B-8A5B-F0EF-832B734B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BUSINESS MODEL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452131-4AFA-B83B-E9A6-9D558AC5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lvl="1" indent="-174625">
              <a:buFont typeface="Arial" panose="020B0604020202020204" pitchFamily="34" charset="0"/>
              <a:buChar char="•"/>
            </a:pPr>
            <a:r>
              <a:rPr lang="en-US" sz="2400" dirty="0"/>
              <a:t>How do you make money? </a:t>
            </a:r>
          </a:p>
          <a:p>
            <a:pPr marL="355600" lvl="1" indent="-174625">
              <a:buFont typeface="Arial" panose="020B0604020202020204" pitchFamily="34" charset="0"/>
              <a:buChar char="•"/>
            </a:pPr>
            <a:r>
              <a:rPr lang="en-US" sz="2400" dirty="0"/>
              <a:t>Outline the revenue model, pricing, cost structure and schedule of when the revenues should be coming in. </a:t>
            </a:r>
            <a:endParaRPr lang="nl-BE" sz="2400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619827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369</Words>
  <Application>Microsoft Office PowerPoint</Application>
  <PresentationFormat>Affichage à l'écran (16:9)</PresentationFormat>
  <Paragraphs>36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-apple-system</vt:lpstr>
      <vt:lpstr>Arial</vt:lpstr>
      <vt:lpstr>Calibri</vt:lpstr>
      <vt:lpstr>Thème Office</vt:lpstr>
      <vt:lpstr>EIC Accelerator Plug-In  Pilot</vt:lpstr>
      <vt:lpstr>Présentation PowerPoint</vt:lpstr>
      <vt:lpstr>COMPANY PURPOSE</vt:lpstr>
      <vt:lpstr>PROBLEM &amp; SOLUTION</vt:lpstr>
      <vt:lpstr>VALUE PROPOSITION</vt:lpstr>
      <vt:lpstr>MARKET OPPORTUNITY &amp; RISKS</vt:lpstr>
      <vt:lpstr>BROADER SOCIETAL OR ECONOMIC IMPACT</vt:lpstr>
      <vt:lpstr>COMPETITION</vt:lpstr>
      <vt:lpstr>BUSINESS MODEL</vt:lpstr>
      <vt:lpstr>COMMERCIALISATION AND MARKETING STRATEGY</vt:lpstr>
      <vt:lpstr>FINANCIAL PROJECTIONS</vt:lpstr>
      <vt:lpstr>TEAM</vt:lpstr>
    </vt:vector>
  </TitlesOfParts>
  <Company>Service public de Wallonie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lastModifiedBy>PEETERBROECK Sophie</cp:lastModifiedBy>
  <cp:revision>24</cp:revision>
  <dcterms:created xsi:type="dcterms:W3CDTF">2017-06-20T09:48:45Z</dcterms:created>
  <dcterms:modified xsi:type="dcterms:W3CDTF">2023-04-28T08:50:31Z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796950-567b-48bc-8873-999e13509e95_Enabled">
    <vt:lpwstr>true</vt:lpwstr>
  </property>
  <property fmtid="{D5CDD505-2E9C-101B-9397-08002B2CF9AE}" pid="3" name="MSIP_Label_7f796950-567b-48bc-8873-999e13509e95_SetDate">
    <vt:lpwstr>2023-03-06T12:13:46Z</vt:lpwstr>
  </property>
  <property fmtid="{D5CDD505-2E9C-101B-9397-08002B2CF9AE}" pid="4" name="MSIP_Label_7f796950-567b-48bc-8873-999e13509e95_Method">
    <vt:lpwstr>Standard</vt:lpwstr>
  </property>
  <property fmtid="{D5CDD505-2E9C-101B-9397-08002B2CF9AE}" pid="5" name="MSIP_Label_7f796950-567b-48bc-8873-999e13509e95_Name">
    <vt:lpwstr>7f796950-567b-48bc-8873-999e13509e95</vt:lpwstr>
  </property>
  <property fmtid="{D5CDD505-2E9C-101B-9397-08002B2CF9AE}" pid="6" name="MSIP_Label_7f796950-567b-48bc-8873-999e13509e95_SiteId">
    <vt:lpwstr>1f816a84-7aa6-4a56-b22a-7b3452fa8681</vt:lpwstr>
  </property>
  <property fmtid="{D5CDD505-2E9C-101B-9397-08002B2CF9AE}" pid="7" name="MSIP_Label_7f796950-567b-48bc-8873-999e13509e95_ActionId">
    <vt:lpwstr>1e0fe2de-39fd-4cec-9cd7-1b27bd7e02db</vt:lpwstr>
  </property>
  <property fmtid="{D5CDD505-2E9C-101B-9397-08002B2CF9AE}" pid="8" name="MSIP_Label_7f796950-567b-48bc-8873-999e13509e95_ContentBits">
    <vt:lpwstr>0</vt:lpwstr>
  </property>
</Properties>
</file>